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88825"/>
  <p:notesSz cx="6858000" cy="9144000"/>
  <p:embeddedFontLs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371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1018">
          <p15:clr>
            <a:srgbClr val="A4A3A4"/>
          </p15:clr>
        </p15:guide>
        <p15:guide id="6" orient="horz" pos="3886">
          <p15:clr>
            <a:srgbClr val="A4A3A4"/>
          </p15:clr>
        </p15:guide>
        <p15:guide id="7" orient="horz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pos="3839">
          <p15:clr>
            <a:srgbClr val="A4A3A4"/>
          </p15:clr>
        </p15:guide>
        <p15:guide id="10" pos="1247">
          <p15:clr>
            <a:srgbClr val="A4A3A4"/>
          </p15:clr>
        </p15:guide>
        <p15:guide id="11" pos="7007">
          <p15:clr>
            <a:srgbClr val="A4A3A4"/>
          </p15:clr>
        </p15:guide>
        <p15:guide id="12" pos="4415">
          <p15:clr>
            <a:srgbClr val="A4A3A4"/>
          </p15:clr>
        </p15:guide>
        <p15:guide id="13" pos="6863">
          <p15:clr>
            <a:srgbClr val="A4A3A4"/>
          </p15:clr>
        </p15:guide>
        <p15:guide id="14" pos="7295">
          <p15:clr>
            <a:srgbClr val="A4A3A4"/>
          </p15:clr>
        </p15:guide>
        <p15:guide id="15" pos="1535">
          <p15:clr>
            <a:srgbClr val="A4A3A4"/>
          </p15:clr>
        </p15:guide>
        <p15:guide id="16" pos="6143">
          <p15:clr>
            <a:srgbClr val="A4A3A4"/>
          </p15:clr>
        </p15:guide>
        <p15:guide id="17" pos="35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4030" orient="horz"/>
        <p:guide pos="371" orient="horz"/>
        <p:guide pos="1152" orient="horz"/>
        <p:guide pos="1018" orient="horz"/>
        <p:guide pos="3886" orient="horz"/>
        <p:guide orient="horz"/>
        <p:guide pos="528" orient="horz"/>
        <p:guide pos="3839"/>
        <p:guide pos="1247"/>
        <p:guide pos="7007"/>
        <p:guide pos="4415"/>
        <p:guide pos="6863"/>
        <p:guide pos="7295"/>
        <p:guide pos="1535"/>
        <p:guide pos="6143"/>
        <p:guide pos="355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bold.fntdata"/><Relationship Id="rId6" Type="http://schemas.openxmlformats.org/officeDocument/2006/relationships/slide" Target="slides/slide1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r>
              <a:rPr lang="fr-FR"/>
              <a:t>Permettre aux élèves de jouer et d’apprendre en même temps, notamment en les engageant dans une activité de projet.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r>
              <a:rPr lang="fr-FR"/>
              <a:t>S’adapter à la diversité des élèves et de mettre en œuvre les valeurs de l’école.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r>
              <a:rPr lang="fr-FR"/>
              <a:t>Permettre aux élèves de jouer et d’apprendre en même temps, notamment en les engageant dans une activité de projet.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r>
              <a:rPr lang="fr-FR"/>
              <a:t>S’adapter à la diversité des élèves et de mettre en œuvre les valeurs de l’école.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question du ciblage : on ne peut pas essayer de tout enseigner dans une discipline, et qu’il faut faire des choix, en ciblant des objets d’enseignement. Le ciblage est une forme de réponse à l’EPS « zapping » (Pineau, 1991 ; Delignières, 1993) où l’on accumule des cycles d’APSA, des situations d’apprentissage à l’intérieur de ces cycles sans réellement cibler d’objets précis d’apprentissage. </a:t>
            </a:r>
            <a:endParaRPr/>
          </a:p>
        </p:txBody>
      </p:sp>
      <p:sp>
        <p:nvSpPr>
          <p:cNvPr id="110" name="Google Shape;110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L’enseignant est obliger de cibler les apprentissages fondamentaux. Quels objets d’enseignement choisir ? Quel «pas en avant » pour les élèves ? </a:t>
            </a:r>
            <a:endParaRPr/>
          </a:p>
        </p:txBody>
      </p:sp>
      <p:sp>
        <p:nvSpPr>
          <p:cNvPr id="117" name="Google Shape;117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l’objectif est de réellement construire une démarche de compréhension non pas de l’APSA mais de l’élève en activité (pas ce qu’est la natation mais ce qu’est un  nageur ?). A partir de ce moment-là, il est nécessaire de cibler les progrès décisifs dans les activités. Il faut alors se poser la question de quel est le premier progrès décisif dans cette activité : qu’est-ce qui fait qu’il est plus nageur qu’avant ? En se détachant ainsi de l’expertise et de certains problèmes qui peuvent paraitre évidents, les différentes étapes précises d’apprentissage pourront permettre aux élèves de réellement progresser. </a:t>
            </a:r>
            <a:endParaRPr/>
          </a:p>
        </p:txBody>
      </p:sp>
      <p:sp>
        <p:nvSpPr>
          <p:cNvPr id="135" name="Google Shape;135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r>
              <a:rPr b="0" i="0" lang="fr-FR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formes de pratique scolaire de l'APSA sont à la fois source de jeu, d'apprentissage et d'évaluation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showMasterSp="0" type="title">
  <p:cSld name="TITLE">
    <p:bg>
      <p:bgPr>
        <a:gradFill>
          <a:gsLst>
            <a:gs pos="0">
              <a:srgbClr val="06171C"/>
            </a:gs>
            <a:gs pos="10000">
              <a:srgbClr val="06171C"/>
            </a:gs>
            <a:gs pos="65000">
              <a:srgbClr val="134251"/>
            </a:gs>
            <a:gs pos="100000">
              <a:srgbClr val="134251"/>
            </a:gs>
          </a:gsLst>
          <a:lin ang="13500000" scaled="0"/>
        </a:gra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ague de l’océan" id="19" name="Google Shape;19;p2" title="Ocean Wav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6551612" cy="685794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2"/>
          <p:cNvSpPr txBox="1"/>
          <p:nvPr>
            <p:ph type="ctrTitle"/>
          </p:nvPr>
        </p:nvSpPr>
        <p:spPr>
          <a:xfrm>
            <a:off x="7008813" y="1600200"/>
            <a:ext cx="4572001" cy="373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7008813" y="5562599"/>
            <a:ext cx="4571999" cy="83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 rot="5400000">
            <a:off x="4341813" y="-533401"/>
            <a:ext cx="4419600" cy="9144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0" type="dt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1" type="ftr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title"/>
          </p:nvPr>
        </p:nvSpPr>
        <p:spPr>
          <a:xfrm rot="5400000">
            <a:off x="7313613" y="2438400"/>
            <a:ext cx="5638800" cy="1981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 rot="5400000">
            <a:off x="2398711" y="-266700"/>
            <a:ext cx="5638800" cy="739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0" type="dt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1" type="ftr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4pPr>
            <a:lvl5pPr indent="-30987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/>
            </a:lvl5pPr>
            <a:lvl6pPr indent="-309879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1979613" y="381000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1979613" y="1828800"/>
            <a:ext cx="4419599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  <a:defRPr sz="24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5pPr>
            <a:lvl6pPr indent="-309879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9pPr>
          </a:lstStyle>
          <a:p/>
        </p:txBody>
      </p:sp>
      <p:sp>
        <p:nvSpPr>
          <p:cNvPr id="32" name="Google Shape;32;p4"/>
          <p:cNvSpPr txBox="1"/>
          <p:nvPr>
            <p:ph idx="2" type="body"/>
          </p:nvPr>
        </p:nvSpPr>
        <p:spPr>
          <a:xfrm>
            <a:off x="6704015" y="1828800"/>
            <a:ext cx="44196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  <a:defRPr sz="24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5pPr>
            <a:lvl6pPr indent="-309879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1978023" y="381000"/>
            <a:ext cx="9144002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1978022" y="1828800"/>
            <a:ext cx="4416552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 b="0" sz="2400" cap="none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b="1" sz="1600"/>
            </a:lvl9pPr>
          </a:lstStyle>
          <a:p/>
        </p:txBody>
      </p:sp>
      <p:sp>
        <p:nvSpPr>
          <p:cNvPr id="39" name="Google Shape;39;p5"/>
          <p:cNvSpPr txBox="1"/>
          <p:nvPr>
            <p:ph idx="2" type="body"/>
          </p:nvPr>
        </p:nvSpPr>
        <p:spPr>
          <a:xfrm>
            <a:off x="1978022" y="2743200"/>
            <a:ext cx="4416552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2000"/>
            </a:lvl1pPr>
            <a:lvl2pPr indent="-32004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 sz="1800"/>
            </a:lvl2pPr>
            <a:lvl3pPr indent="-30988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3pPr>
            <a:lvl4pPr indent="-29971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4pPr>
            <a:lvl5pPr indent="-29972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5pPr>
            <a:lvl6pPr indent="-29972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6pPr>
            <a:lvl7pPr indent="-29972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7pPr>
            <a:lvl8pPr indent="-29972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8pPr>
            <a:lvl9pPr indent="-29972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9pPr>
          </a:lstStyle>
          <a:p/>
        </p:txBody>
      </p:sp>
      <p:sp>
        <p:nvSpPr>
          <p:cNvPr id="40" name="Google Shape;40;p5"/>
          <p:cNvSpPr txBox="1"/>
          <p:nvPr>
            <p:ph idx="3" type="body"/>
          </p:nvPr>
        </p:nvSpPr>
        <p:spPr>
          <a:xfrm>
            <a:off x="6705472" y="1828800"/>
            <a:ext cx="4416552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 b="0" sz="2400" cap="none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b="1" sz="1600"/>
            </a:lvl9pPr>
          </a:lstStyle>
          <a:p/>
        </p:txBody>
      </p:sp>
      <p:sp>
        <p:nvSpPr>
          <p:cNvPr id="41" name="Google Shape;41;p5"/>
          <p:cNvSpPr txBox="1"/>
          <p:nvPr>
            <p:ph idx="4" type="body"/>
          </p:nvPr>
        </p:nvSpPr>
        <p:spPr>
          <a:xfrm>
            <a:off x="6705472" y="2743200"/>
            <a:ext cx="4416552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2000"/>
            </a:lvl1pPr>
            <a:lvl2pPr indent="-32004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 sz="1800"/>
            </a:lvl2pPr>
            <a:lvl3pPr indent="-30988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3pPr>
            <a:lvl4pPr indent="-29971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4pPr>
            <a:lvl5pPr indent="-29972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5pPr>
            <a:lvl6pPr indent="-29972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6pPr>
            <a:lvl7pPr indent="-29972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7pPr>
            <a:lvl8pPr indent="-29972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8pPr>
            <a:lvl9pPr indent="-29972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showMasterSp="0" type="secHead">
  <p:cSld name="SECTION_HEADER">
    <p:bg>
      <p:bgPr>
        <a:gradFill>
          <a:gsLst>
            <a:gs pos="0">
              <a:srgbClr val="06171C"/>
            </a:gs>
            <a:gs pos="10000">
              <a:srgbClr val="06171C"/>
            </a:gs>
            <a:gs pos="65000">
              <a:srgbClr val="134251"/>
            </a:gs>
            <a:gs pos="100000">
              <a:srgbClr val="134251"/>
            </a:gs>
          </a:gsLst>
          <a:lin ang="2700000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2436812" y="1616074"/>
            <a:ext cx="7315198" cy="27273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b="0" sz="4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2436814" y="4495800"/>
            <a:ext cx="7315198" cy="167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None/>
              <a:defRPr sz="2400" cap="none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showMasterSp="0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ague de l’océan (semi-transparent)" id="57" name="Google Shape;57;p8" title="Ocean Wav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56"/>
            <a:ext cx="12188823" cy="685788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/>
          <p:nvPr>
            <p:ph idx="10" type="dt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1979613" y="588963"/>
            <a:ext cx="3657600" cy="2840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6094414" y="588963"/>
            <a:ext cx="5486400" cy="5580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  <a:defRPr sz="24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5pPr>
            <a:lvl6pPr indent="-309879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1979613" y="3581399"/>
            <a:ext cx="3657600" cy="258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10"/>
          <p:cNvSpPr/>
          <p:nvPr>
            <p:ph idx="2" type="pic"/>
          </p:nvPr>
        </p:nvSpPr>
        <p:spPr>
          <a:xfrm>
            <a:off x="6307494" y="805658"/>
            <a:ext cx="5060286" cy="514667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type="title"/>
          </p:nvPr>
        </p:nvSpPr>
        <p:spPr>
          <a:xfrm>
            <a:off x="1979613" y="588963"/>
            <a:ext cx="3657600" cy="28400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i="0"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1979613" y="3581399"/>
            <a:ext cx="3657600" cy="258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9pPr>
          </a:lstStyle>
          <a:p/>
        </p:txBody>
      </p:sp>
      <p:sp>
        <p:nvSpPr>
          <p:cNvPr id="73" name="Google Shape;73;p10"/>
          <p:cNvSpPr txBox="1"/>
          <p:nvPr>
            <p:ph idx="10" type="dt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1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6171C"/>
            </a:gs>
            <a:gs pos="10000">
              <a:srgbClr val="06171C"/>
            </a:gs>
            <a:gs pos="65000">
              <a:srgbClr val="134251"/>
            </a:gs>
            <a:gs pos="100000">
              <a:srgbClr val="134251"/>
            </a:gs>
          </a:gsLst>
          <a:lin ang="81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ague de l’océan (semi-transparent)" id="10" name="Google Shape;10;p1" title="Ocean Wave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" y="56"/>
            <a:ext cx="12188823" cy="6857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ague de l’océan" id="11" name="Google Shape;11;p1" title="Ocean Wave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1234758" cy="685794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1"/>
          <p:cNvSpPr txBox="1"/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0039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988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9879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9879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9879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987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987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1" type="ftr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2" type="sldNum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ctrTitle"/>
          </p:nvPr>
        </p:nvSpPr>
        <p:spPr>
          <a:xfrm>
            <a:off x="7008813" y="1600200"/>
            <a:ext cx="4572001" cy="373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fr-FR" sz="4800"/>
              <a:t>Le travail par cycle… en finir avec l’éternel débutant…</a:t>
            </a:r>
            <a:endParaRPr/>
          </a:p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7008813" y="5562599"/>
            <a:ext cx="4571999" cy="83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</a:pPr>
            <a:r>
              <a:rPr lang="fr-FR"/>
              <a:t>Un exemple en EPS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/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Chacun doit pouvoir agir et réussir à son niveau </a:t>
            </a:r>
            <a:br>
              <a:rPr lang="fr-FR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253" name="Google Shape;25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4012" y="1412776"/>
            <a:ext cx="5994958" cy="507480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2"/>
          <p:cNvSpPr txBox="1"/>
          <p:nvPr/>
        </p:nvSpPr>
        <p:spPr>
          <a:xfrm>
            <a:off x="9003370" y="1412776"/>
            <a:ext cx="2808312" cy="477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L’enseignant repère le problème de l’élève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Ici l’élève pense  que le nombre de coups de bras élevé fait nager vite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L’idée est de proposer un projet à l’élève pour qu’il tombe le plus souvent sur un animal marin pour qu’il change ses représentations et sa motricité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C’est dans cette bande centrale que l’on repère la compétence liée à la propulsion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"/>
          <p:cNvSpPr txBox="1"/>
          <p:nvPr>
            <p:ph type="title"/>
          </p:nvPr>
        </p:nvSpPr>
        <p:spPr>
          <a:xfrm>
            <a:off x="1979612" y="233016"/>
            <a:ext cx="9144001" cy="912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fr-FR" sz="2800">
                <a:latin typeface="Calibri"/>
                <a:ea typeface="Calibri"/>
                <a:cs typeface="Calibri"/>
                <a:sym typeface="Calibri"/>
              </a:rPr>
              <a:t>Chacun doit pouvoir agir et réussir à son niveau... A chaque zone son problème </a:t>
            </a:r>
            <a:br>
              <a:rPr lang="fr-FR" sz="2800">
                <a:latin typeface="Calibri"/>
                <a:ea typeface="Calibri"/>
                <a:cs typeface="Calibri"/>
                <a:sym typeface="Calibri"/>
              </a:rPr>
            </a:br>
            <a:endParaRPr sz="2800"/>
          </a:p>
        </p:txBody>
      </p:sp>
      <p:pic>
        <p:nvPicPr>
          <p:cNvPr id="261" name="Google Shape;26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9411" y="1399558"/>
            <a:ext cx="5994958" cy="50748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3"/>
          <p:cNvSpPr/>
          <p:nvPr/>
        </p:nvSpPr>
        <p:spPr>
          <a:xfrm>
            <a:off x="7084202" y="1818613"/>
            <a:ext cx="2106526" cy="2088232"/>
          </a:xfrm>
          <a:prstGeom prst="ellipse">
            <a:avLst/>
          </a:prstGeom>
          <a:solidFill>
            <a:schemeClr val="accent1">
              <a:alpha val="50980"/>
            </a:schemeClr>
          </a:solidFill>
          <a:ln cap="flat" cmpd="sng" w="12700">
            <a:solidFill>
              <a:srgbClr val="2571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23"/>
          <p:cNvSpPr/>
          <p:nvPr/>
        </p:nvSpPr>
        <p:spPr>
          <a:xfrm>
            <a:off x="3934172" y="4221088"/>
            <a:ext cx="2106526" cy="2088232"/>
          </a:xfrm>
          <a:prstGeom prst="ellipse">
            <a:avLst/>
          </a:prstGeom>
          <a:solidFill>
            <a:schemeClr val="accent2">
              <a:alpha val="50980"/>
            </a:schemeClr>
          </a:solidFill>
          <a:ln cap="flat" cmpd="sng" w="12700">
            <a:solidFill>
              <a:srgbClr val="2571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23"/>
          <p:cNvSpPr txBox="1"/>
          <p:nvPr/>
        </p:nvSpPr>
        <p:spPr>
          <a:xfrm>
            <a:off x="2381688" y="4865528"/>
            <a:ext cx="1800200" cy="120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L’élève cherche à glisser ou a peur</a:t>
            </a:r>
            <a:endParaRPr/>
          </a:p>
        </p:txBody>
      </p:sp>
      <p:sp>
        <p:nvSpPr>
          <p:cNvPr id="265" name="Google Shape;265;p23"/>
          <p:cNvSpPr txBox="1"/>
          <p:nvPr/>
        </p:nvSpPr>
        <p:spPr>
          <a:xfrm>
            <a:off x="5781665" y="2091101"/>
            <a:ext cx="1800200" cy="175432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L’élève a compris mais le placement de la tête devient un frein </a:t>
            </a:r>
            <a:endParaRPr/>
          </a:p>
        </p:txBody>
      </p:sp>
      <p:sp>
        <p:nvSpPr>
          <p:cNvPr id="266" name="Google Shape;266;p23"/>
          <p:cNvSpPr/>
          <p:nvPr/>
        </p:nvSpPr>
        <p:spPr>
          <a:xfrm>
            <a:off x="6196017" y="4293096"/>
            <a:ext cx="2515968" cy="2399676"/>
          </a:xfrm>
          <a:prstGeom prst="ellipse">
            <a:avLst/>
          </a:prstGeom>
          <a:solidFill>
            <a:schemeClr val="accent3">
              <a:alpha val="50980"/>
            </a:schemeClr>
          </a:solidFill>
          <a:ln cap="flat" cmpd="sng" w="12700">
            <a:solidFill>
              <a:srgbClr val="2571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23"/>
          <p:cNvSpPr txBox="1"/>
          <p:nvPr/>
        </p:nvSpPr>
        <p:spPr>
          <a:xfrm>
            <a:off x="8443791" y="5327193"/>
            <a:ext cx="1800200" cy="120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L’élève a compris mais n’est pas allongé</a:t>
            </a:r>
            <a:endParaRPr/>
          </a:p>
        </p:txBody>
      </p:sp>
      <p:sp>
        <p:nvSpPr>
          <p:cNvPr id="268" name="Google Shape;268;p23"/>
          <p:cNvSpPr/>
          <p:nvPr/>
        </p:nvSpPr>
        <p:spPr>
          <a:xfrm>
            <a:off x="4825187" y="2713951"/>
            <a:ext cx="2515968" cy="2399676"/>
          </a:xfrm>
          <a:prstGeom prst="ellipse">
            <a:avLst/>
          </a:prstGeom>
          <a:solidFill>
            <a:srgbClr val="BFBFBF">
              <a:alpha val="50980"/>
            </a:srgbClr>
          </a:solidFill>
          <a:ln cap="flat" cmpd="sng" w="12700">
            <a:solidFill>
              <a:srgbClr val="2571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23"/>
          <p:cNvSpPr txBox="1"/>
          <p:nvPr/>
        </p:nvSpPr>
        <p:spPr>
          <a:xfrm>
            <a:off x="9046740" y="1653363"/>
            <a:ext cx="1800200" cy="120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L’élève cherche à bouger les bras vite</a:t>
            </a:r>
            <a:endParaRPr/>
          </a:p>
        </p:txBody>
      </p:sp>
      <p:sp>
        <p:nvSpPr>
          <p:cNvPr id="270" name="Google Shape;270;p23"/>
          <p:cNvSpPr txBox="1"/>
          <p:nvPr/>
        </p:nvSpPr>
        <p:spPr>
          <a:xfrm>
            <a:off x="1556868" y="1399558"/>
            <a:ext cx="1800200" cy="20313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L’élève a tout compris il faudra passer au nager longtemps pour modifier la motricité</a:t>
            </a:r>
            <a:endParaRPr/>
          </a:p>
        </p:txBody>
      </p:sp>
      <p:sp>
        <p:nvSpPr>
          <p:cNvPr id="271" name="Google Shape;271;p23"/>
          <p:cNvSpPr/>
          <p:nvPr/>
        </p:nvSpPr>
        <p:spPr>
          <a:xfrm>
            <a:off x="3241011" y="1206813"/>
            <a:ext cx="2515968" cy="2399676"/>
          </a:xfrm>
          <a:prstGeom prst="ellipse">
            <a:avLst/>
          </a:prstGeom>
          <a:solidFill>
            <a:srgbClr val="7030A0">
              <a:alpha val="50980"/>
            </a:srgbClr>
          </a:solidFill>
          <a:ln cap="flat" cmpd="sng" w="12700">
            <a:solidFill>
              <a:srgbClr val="2571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23"/>
          <p:cNvSpPr txBox="1"/>
          <p:nvPr/>
        </p:nvSpPr>
        <p:spPr>
          <a:xfrm>
            <a:off x="10223513" y="3107497"/>
            <a:ext cx="1800200" cy="206210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Même le non nageur trouve sa place ici, les coups de bras seront remplacés par le nombre d’arrêts ou pose de main sur le bord du bassin.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"/>
          <p:cNvSpPr txBox="1"/>
          <p:nvPr>
            <p:ph type="title"/>
          </p:nvPr>
        </p:nvSpPr>
        <p:spPr>
          <a:xfrm>
            <a:off x="1979612" y="381000"/>
            <a:ext cx="9144001" cy="1463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De nombreux rôles peuvent se tenir, les interactions sociales sont permanentes. </a:t>
            </a:r>
            <a:br>
              <a:rPr lang="fr-FR">
                <a:latin typeface="Calibri"/>
                <a:ea typeface="Calibri"/>
                <a:cs typeface="Calibri"/>
                <a:sym typeface="Calibri"/>
              </a:rPr>
            </a:br>
            <a:r>
              <a:rPr lang="fr-FR" sz="4400">
                <a:latin typeface="Calibri"/>
                <a:ea typeface="Calibri"/>
                <a:cs typeface="Calibri"/>
                <a:sym typeface="Calibri"/>
              </a:rPr>
              <a:t>L’EPS est un lieu communication privilégié</a:t>
            </a:r>
            <a:br>
              <a:rPr lang="fr-FR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278" name="Google Shape;27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4012" y="1988840"/>
            <a:ext cx="5544616" cy="469358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4"/>
          <p:cNvSpPr txBox="1"/>
          <p:nvPr/>
        </p:nvSpPr>
        <p:spPr>
          <a:xfrm>
            <a:off x="8830716" y="2204864"/>
            <a:ext cx="2808312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Cet outil permet à l’élève de se mettre en projet de leçon en leçon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L’observateur apporte des renseignement au nageur pour qu’il progresse et intègre pour lui les contenus efficaces pour nager plus vite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L’outil permet aussi à l’enseignant de communiquer avec le nageur et l’observateur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fr-FR"/>
              <a:t>Définition PROJET :</a:t>
            </a:r>
            <a:endParaRPr/>
          </a:p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3838" lvl="0" marL="2238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</a:pPr>
            <a:r>
              <a:rPr lang="fr-FR"/>
              <a:t>PROJET = Image d'une situation, d'un état que l'on pense atteindre</a:t>
            </a:r>
            <a:endParaRPr/>
          </a:p>
          <a:p>
            <a:pPr indent="-223838" lvl="0" marL="223838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</a:pPr>
            <a:r>
              <a:rPr lang="fr-FR"/>
              <a:t>Qu’est ce qui le caractérise :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fr-FR"/>
              <a:t>un objectif à réaliser,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fr-FR"/>
              <a:t>par des acteurs,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fr-FR"/>
              <a:t>dans un contexte précis,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fr-FR"/>
              <a:t>dans un délai donné,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fr-FR"/>
              <a:t>avec des moyens définis</a:t>
            </a:r>
            <a:endParaRPr/>
          </a:p>
          <a:p>
            <a:pPr indent="-101918" lvl="0" marL="223838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92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fr-FR"/>
              <a:t>La construction d’une compétence prend du temps…</a:t>
            </a:r>
            <a:endParaRPr/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3838" lvl="0" marL="22383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</a:pPr>
            <a:r>
              <a:rPr lang="fr-FR"/>
              <a:t>…L’équipe disciplinaire doit faire des choix, car tout ne peut pas s’apprendre en même temps.</a:t>
            </a:r>
            <a:endParaRPr/>
          </a:p>
          <a:p>
            <a:pPr indent="-223838" lvl="0" marL="223838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</a:pPr>
            <a:r>
              <a:rPr lang="fr-FR"/>
              <a:t>Il est nécessaire de cibler les étapes pour construire la compétence : la question, quels sont les PAS EN AVANT prioritaires à faire pour devenir compétent</a:t>
            </a:r>
            <a:endParaRPr/>
          </a:p>
          <a:p>
            <a:pPr indent="-101918" lvl="0" marL="223838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92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1751012" y="381000"/>
            <a:ext cx="9982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fr-FR"/>
              <a:t>UN EXEMPLE EN NATATION :  1</a:t>
            </a:r>
            <a:r>
              <a:rPr baseline="30000" lang="fr-FR"/>
              <a:t>er</a:t>
            </a:r>
            <a:r>
              <a:rPr lang="fr-FR"/>
              <a:t> choix le support</a:t>
            </a:r>
            <a:endParaRPr/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None/>
            </a:pPr>
            <a:r>
              <a:rPr lang="fr-FR"/>
              <a:t>Dans les programmes de l’EPS, deux possibilités offertes aux enseignants d’EPS dans le champ d’apprentissage n°1 ou compétence propre n°1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fr-FR"/>
              <a:t>Le nager vite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fr-FR"/>
              <a:t>Le nager longtemps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92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920"/>
              <a:buNone/>
            </a:pPr>
            <a:r>
              <a:rPr lang="fr-FR"/>
              <a:t>Chacune a des avantages et des inconvénients, pourtant il faut faire un choix…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fr-FR"/>
              <a:t>Notre choix : le nager vite moins couteux énergétiquement, moins traumatisant pour les aquaphobes, plus motivant, car la réussite arrive plus vite…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92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7"/>
          <p:cNvGrpSpPr/>
          <p:nvPr/>
        </p:nvGrpSpPr>
        <p:grpSpPr>
          <a:xfrm>
            <a:off x="2026596" y="1886254"/>
            <a:ext cx="4325633" cy="4304456"/>
            <a:chOff x="46983" y="57454"/>
            <a:chExt cx="4325633" cy="4304456"/>
          </a:xfrm>
        </p:grpSpPr>
        <p:sp>
          <p:nvSpPr>
            <p:cNvPr id="120" name="Google Shape;120;p17"/>
            <p:cNvSpPr/>
            <p:nvPr/>
          </p:nvSpPr>
          <p:spPr>
            <a:xfrm>
              <a:off x="430027" y="287273"/>
              <a:ext cx="3712464" cy="3712464"/>
            </a:xfrm>
            <a:prstGeom prst="pie">
              <a:avLst>
                <a:gd fmla="val 16200000" name="adj1"/>
                <a:gd fmla="val 1800000" name="adj2"/>
              </a:avLst>
            </a:prstGeom>
            <a:solidFill>
              <a:srgbClr val="25717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7"/>
            <p:cNvSpPr txBox="1"/>
            <p:nvPr/>
          </p:nvSpPr>
          <p:spPr>
            <a:xfrm>
              <a:off x="2386583" y="1073962"/>
              <a:ext cx="1325880" cy="11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fr-FR" sz="17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2. Respiration</a:t>
              </a: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353567" y="419861"/>
              <a:ext cx="3712464" cy="3712464"/>
            </a:xfrm>
            <a:prstGeom prst="pie">
              <a:avLst>
                <a:gd fmla="val 1800000" name="adj1"/>
                <a:gd fmla="val 9000000" name="adj2"/>
              </a:avLst>
            </a:prstGeom>
            <a:solidFill>
              <a:srgbClr val="7DB7B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7"/>
            <p:cNvSpPr txBox="1"/>
            <p:nvPr/>
          </p:nvSpPr>
          <p:spPr>
            <a:xfrm>
              <a:off x="1237487" y="2828544"/>
              <a:ext cx="1988820" cy="972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fr-FR" sz="17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3.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fr-FR" sz="17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Propulsion</a:t>
              </a: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277108" y="287273"/>
              <a:ext cx="3712464" cy="3712464"/>
            </a:xfrm>
            <a:prstGeom prst="pie">
              <a:avLst>
                <a:gd fmla="val 9000000" name="adj1"/>
                <a:gd fmla="val 16200000" name="adj2"/>
              </a:avLst>
            </a:prstGeom>
            <a:solidFill>
              <a:srgbClr val="7DB7B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7"/>
            <p:cNvSpPr txBox="1"/>
            <p:nvPr/>
          </p:nvSpPr>
          <p:spPr>
            <a:xfrm>
              <a:off x="707135" y="1073962"/>
              <a:ext cx="1325880" cy="11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fr-FR" sz="17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1. Equilibration</a:t>
              </a: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200514" y="57454"/>
              <a:ext cx="4172102" cy="4172102"/>
            </a:xfrm>
            <a:custGeom>
              <a:rect b="b" l="l" r="r" t="t"/>
              <a:pathLst>
                <a:path extrusionOk="0" h="120000" w="120000">
                  <a:moveTo>
                    <a:pt x="59991" y="4067"/>
                  </a:moveTo>
                  <a:lnTo>
                    <a:pt x="59991" y="4067"/>
                  </a:lnTo>
                  <a:cubicBezTo>
                    <a:pt x="79078" y="4064"/>
                    <a:pt x="96849" y="13795"/>
                    <a:pt x="107129" y="29878"/>
                  </a:cubicBezTo>
                  <a:cubicBezTo>
                    <a:pt x="117408" y="45960"/>
                    <a:pt x="118776" y="66175"/>
                    <a:pt x="110758" y="83496"/>
                  </a:cubicBezTo>
                  <a:lnTo>
                    <a:pt x="114269" y="85523"/>
                  </a:lnTo>
                  <a:lnTo>
                    <a:pt x="105797" y="86441"/>
                  </a:lnTo>
                  <a:lnTo>
                    <a:pt x="101940" y="78405"/>
                  </a:lnTo>
                  <a:lnTo>
                    <a:pt x="105449" y="80431"/>
                  </a:lnTo>
                  <a:cubicBezTo>
                    <a:pt x="112382" y="65011"/>
                    <a:pt x="111022" y="47127"/>
                    <a:pt x="101838" y="32932"/>
                  </a:cubicBezTo>
                  <a:cubicBezTo>
                    <a:pt x="92654" y="18737"/>
                    <a:pt x="76899" y="10167"/>
                    <a:pt x="59992" y="10169"/>
                  </a:cubicBezTo>
                  <a:close/>
                </a:path>
              </a:pathLst>
            </a:custGeom>
            <a:solidFill>
              <a:srgbClr val="2E93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123748" y="189808"/>
              <a:ext cx="4172102" cy="4172102"/>
            </a:xfrm>
            <a:custGeom>
              <a:rect b="b" l="l" r="r" t="t"/>
              <a:pathLst>
                <a:path extrusionOk="0" h="120000" w="120000">
                  <a:moveTo>
                    <a:pt x="108435" y="87973"/>
                  </a:moveTo>
                  <a:cubicBezTo>
                    <a:pt x="98891" y="104498"/>
                    <a:pt x="81581" y="115017"/>
                    <a:pt x="62518" y="115876"/>
                  </a:cubicBezTo>
                  <a:cubicBezTo>
                    <a:pt x="43454" y="116735"/>
                    <a:pt x="25269" y="107816"/>
                    <a:pt x="14277" y="92216"/>
                  </a:cubicBezTo>
                  <a:lnTo>
                    <a:pt x="10766" y="94244"/>
                  </a:lnTo>
                  <a:lnTo>
                    <a:pt x="14207" y="86447"/>
                  </a:lnTo>
                  <a:lnTo>
                    <a:pt x="23095" y="87124"/>
                  </a:lnTo>
                  <a:lnTo>
                    <a:pt x="19585" y="89151"/>
                  </a:lnTo>
                  <a:cubicBezTo>
                    <a:pt x="29474" y="102860"/>
                    <a:pt x="45637" y="110621"/>
                    <a:pt x="62519" y="109767"/>
                  </a:cubicBezTo>
                  <a:cubicBezTo>
                    <a:pt x="79400" y="108913"/>
                    <a:pt x="94697" y="99559"/>
                    <a:pt x="103151" y="84922"/>
                  </a:cubicBezTo>
                  <a:close/>
                </a:path>
              </a:pathLst>
            </a:custGeom>
            <a:solidFill>
              <a:srgbClr val="8AC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46983" y="57454"/>
              <a:ext cx="4172102" cy="4172102"/>
            </a:xfrm>
            <a:custGeom>
              <a:rect b="b" l="l" r="r" t="t"/>
              <a:pathLst>
                <a:path extrusionOk="0" h="120000" w="120000">
                  <a:moveTo>
                    <a:pt x="11561" y="87966"/>
                  </a:moveTo>
                  <a:cubicBezTo>
                    <a:pt x="2017" y="71436"/>
                    <a:pt x="1562" y="51181"/>
                    <a:pt x="10353" y="34238"/>
                  </a:cubicBezTo>
                  <a:cubicBezTo>
                    <a:pt x="19144" y="17296"/>
                    <a:pt x="35968" y="6007"/>
                    <a:pt x="54979" y="4293"/>
                  </a:cubicBezTo>
                  <a:lnTo>
                    <a:pt x="54979" y="239"/>
                  </a:lnTo>
                  <a:lnTo>
                    <a:pt x="60009" y="7118"/>
                  </a:lnTo>
                  <a:lnTo>
                    <a:pt x="54977" y="14476"/>
                  </a:lnTo>
                  <a:lnTo>
                    <a:pt x="54978" y="10423"/>
                  </a:lnTo>
                  <a:cubicBezTo>
                    <a:pt x="38157" y="12127"/>
                    <a:pt x="23347" y="22244"/>
                    <a:pt x="15643" y="37294"/>
                  </a:cubicBezTo>
                  <a:cubicBezTo>
                    <a:pt x="7939" y="52344"/>
                    <a:pt x="8392" y="70273"/>
                    <a:pt x="16845" y="84915"/>
                  </a:cubicBezTo>
                  <a:close/>
                </a:path>
              </a:pathLst>
            </a:custGeom>
            <a:solidFill>
              <a:srgbClr val="8AC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17"/>
          <p:cNvSpPr txBox="1"/>
          <p:nvPr>
            <p:ph idx="2" type="body"/>
          </p:nvPr>
        </p:nvSpPr>
        <p:spPr>
          <a:xfrm>
            <a:off x="6958508" y="332656"/>
            <a:ext cx="5040559" cy="4419600"/>
          </a:xfrm>
          <a:prstGeom prst="rect">
            <a:avLst/>
          </a:prstGeom>
          <a:solidFill>
            <a:srgbClr val="75D0D3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None/>
            </a:pPr>
            <a:r>
              <a:rPr lang="fr-FR" sz="3000">
                <a:solidFill>
                  <a:schemeClr val="dk1"/>
                </a:solidFill>
              </a:rPr>
              <a:t>Sur un cycle de 8 semaines il est possible de faire …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80000"/>
              <a:buNone/>
            </a:pPr>
            <a:r>
              <a:rPr lang="fr-FR">
                <a:solidFill>
                  <a:schemeClr val="dk1"/>
                </a:solidFill>
              </a:rPr>
              <a:t>Séance 1: évaluation diagnostique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80000"/>
              <a:buNone/>
            </a:pPr>
            <a:r>
              <a:rPr lang="fr-FR">
                <a:solidFill>
                  <a:schemeClr val="dk1"/>
                </a:solidFill>
              </a:rPr>
              <a:t>Séance 2 et 3 : travail sur le thème de l’équilibration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80000"/>
              <a:buNone/>
            </a:pPr>
            <a:r>
              <a:rPr lang="fr-FR">
                <a:solidFill>
                  <a:schemeClr val="dk1"/>
                </a:solidFill>
              </a:rPr>
              <a:t>Séance 4 et 5 : travail sur le thème de la respiration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80000"/>
              <a:buNone/>
            </a:pPr>
            <a:r>
              <a:rPr lang="fr-FR">
                <a:solidFill>
                  <a:schemeClr val="dk1"/>
                </a:solidFill>
              </a:rPr>
              <a:t>Séance 6 et 7 : travail sur la propulsion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80000"/>
              <a:buNone/>
            </a:pPr>
            <a:r>
              <a:rPr lang="fr-FR">
                <a:solidFill>
                  <a:schemeClr val="dk1"/>
                </a:solidFill>
              </a:rPr>
              <a:t>Séance 8 : Evaluation de la compétence attendue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80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0" name="Google Shape;130;p17"/>
          <p:cNvSpPr txBox="1"/>
          <p:nvPr>
            <p:ph type="title"/>
          </p:nvPr>
        </p:nvSpPr>
        <p:spPr>
          <a:xfrm>
            <a:off x="1585665" y="332656"/>
            <a:ext cx="5207496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fr-FR"/>
              <a:t>Nager vite : quoi faire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6944759" y="5013176"/>
            <a:ext cx="5040559" cy="1584176"/>
          </a:xfrm>
          <a:prstGeom prst="rect">
            <a:avLst/>
          </a:prstGeom>
          <a:solidFill>
            <a:srgbClr val="71D19F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None/>
            </a:pPr>
            <a:r>
              <a:rPr lang="fr-FR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Problème…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c’est à l’élève de recoller les morceaux du puzzle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Que se passe t il quand il n’a pas construit l’équilibration…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8"/>
          <p:cNvGrpSpPr/>
          <p:nvPr/>
        </p:nvGrpSpPr>
        <p:grpSpPr>
          <a:xfrm>
            <a:off x="2026596" y="1886254"/>
            <a:ext cx="4325633" cy="4304456"/>
            <a:chOff x="46983" y="57454"/>
            <a:chExt cx="4325633" cy="4304456"/>
          </a:xfrm>
        </p:grpSpPr>
        <p:sp>
          <p:nvSpPr>
            <p:cNvPr id="138" name="Google Shape;138;p18"/>
            <p:cNvSpPr/>
            <p:nvPr/>
          </p:nvSpPr>
          <p:spPr>
            <a:xfrm>
              <a:off x="430027" y="287273"/>
              <a:ext cx="3712464" cy="3712464"/>
            </a:xfrm>
            <a:prstGeom prst="pie">
              <a:avLst>
                <a:gd fmla="val 16200000" name="adj1"/>
                <a:gd fmla="val 1800000" name="adj2"/>
              </a:avLst>
            </a:prstGeom>
            <a:solidFill>
              <a:srgbClr val="FFC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8"/>
            <p:cNvSpPr txBox="1"/>
            <p:nvPr/>
          </p:nvSpPr>
          <p:spPr>
            <a:xfrm>
              <a:off x="2386583" y="1073962"/>
              <a:ext cx="1325880" cy="11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fr-FR" sz="17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Respiration</a:t>
              </a:r>
              <a:endParaRPr/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353567" y="419861"/>
              <a:ext cx="3712464" cy="3712464"/>
            </a:xfrm>
            <a:prstGeom prst="pie">
              <a:avLst>
                <a:gd fmla="val 1800000" name="adj1"/>
                <a:gd fmla="val 9000000" name="adj2"/>
              </a:avLst>
            </a:prstGeom>
            <a:solidFill>
              <a:srgbClr val="00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8"/>
            <p:cNvSpPr txBox="1"/>
            <p:nvPr/>
          </p:nvSpPr>
          <p:spPr>
            <a:xfrm>
              <a:off x="1237487" y="2828544"/>
              <a:ext cx="1988820" cy="972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b="1" lang="fr-FR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b="1" lang="fr-FR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Propulsion</a:t>
              </a:r>
              <a:endParaRPr/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277108" y="287273"/>
              <a:ext cx="3712464" cy="3712464"/>
            </a:xfrm>
            <a:prstGeom prst="pie">
              <a:avLst>
                <a:gd fmla="val 9000000" name="adj1"/>
                <a:gd fmla="val 16200000" name="adj2"/>
              </a:avLst>
            </a:prstGeom>
            <a:solidFill>
              <a:srgbClr val="FFC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8"/>
            <p:cNvSpPr txBox="1"/>
            <p:nvPr/>
          </p:nvSpPr>
          <p:spPr>
            <a:xfrm>
              <a:off x="707135" y="1073962"/>
              <a:ext cx="1325880" cy="110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fr-FR" sz="17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Equilibration</a:t>
              </a:r>
              <a:endParaRPr/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200514" y="57454"/>
              <a:ext cx="4172102" cy="4172102"/>
            </a:xfrm>
            <a:custGeom>
              <a:rect b="b" l="l" r="r" t="t"/>
              <a:pathLst>
                <a:path extrusionOk="0" h="120000" w="120000">
                  <a:moveTo>
                    <a:pt x="59991" y="4067"/>
                  </a:moveTo>
                  <a:lnTo>
                    <a:pt x="59991" y="4067"/>
                  </a:lnTo>
                  <a:cubicBezTo>
                    <a:pt x="79078" y="4064"/>
                    <a:pt x="96849" y="13795"/>
                    <a:pt x="107129" y="29878"/>
                  </a:cubicBezTo>
                  <a:cubicBezTo>
                    <a:pt x="117408" y="45960"/>
                    <a:pt x="118776" y="66175"/>
                    <a:pt x="110758" y="83496"/>
                  </a:cubicBezTo>
                  <a:lnTo>
                    <a:pt x="114269" y="85523"/>
                  </a:lnTo>
                  <a:lnTo>
                    <a:pt x="105797" y="86441"/>
                  </a:lnTo>
                  <a:lnTo>
                    <a:pt x="101940" y="78405"/>
                  </a:lnTo>
                  <a:lnTo>
                    <a:pt x="105449" y="80431"/>
                  </a:lnTo>
                  <a:cubicBezTo>
                    <a:pt x="112382" y="65011"/>
                    <a:pt x="111022" y="47127"/>
                    <a:pt x="101838" y="32932"/>
                  </a:cubicBezTo>
                  <a:cubicBezTo>
                    <a:pt x="92654" y="18737"/>
                    <a:pt x="76899" y="10167"/>
                    <a:pt x="59992" y="10169"/>
                  </a:cubicBezTo>
                  <a:close/>
                </a:path>
              </a:pathLst>
            </a:custGeom>
            <a:solidFill>
              <a:srgbClr val="2E93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123748" y="189808"/>
              <a:ext cx="4172102" cy="4172102"/>
            </a:xfrm>
            <a:custGeom>
              <a:rect b="b" l="l" r="r" t="t"/>
              <a:pathLst>
                <a:path extrusionOk="0" h="120000" w="120000">
                  <a:moveTo>
                    <a:pt x="108435" y="87973"/>
                  </a:moveTo>
                  <a:cubicBezTo>
                    <a:pt x="98891" y="104498"/>
                    <a:pt x="81581" y="115017"/>
                    <a:pt x="62518" y="115876"/>
                  </a:cubicBezTo>
                  <a:cubicBezTo>
                    <a:pt x="43454" y="116735"/>
                    <a:pt x="25269" y="107816"/>
                    <a:pt x="14277" y="92216"/>
                  </a:cubicBezTo>
                  <a:lnTo>
                    <a:pt x="10766" y="94244"/>
                  </a:lnTo>
                  <a:lnTo>
                    <a:pt x="14207" y="86447"/>
                  </a:lnTo>
                  <a:lnTo>
                    <a:pt x="23095" y="87124"/>
                  </a:lnTo>
                  <a:lnTo>
                    <a:pt x="19585" y="89151"/>
                  </a:lnTo>
                  <a:cubicBezTo>
                    <a:pt x="29474" y="102860"/>
                    <a:pt x="45637" y="110621"/>
                    <a:pt x="62519" y="109767"/>
                  </a:cubicBezTo>
                  <a:cubicBezTo>
                    <a:pt x="79400" y="108913"/>
                    <a:pt x="94697" y="99559"/>
                    <a:pt x="103151" y="84922"/>
                  </a:cubicBezTo>
                  <a:close/>
                </a:path>
              </a:pathLst>
            </a:custGeom>
            <a:solidFill>
              <a:srgbClr val="8AC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46983" y="57454"/>
              <a:ext cx="4172102" cy="4172102"/>
            </a:xfrm>
            <a:custGeom>
              <a:rect b="b" l="l" r="r" t="t"/>
              <a:pathLst>
                <a:path extrusionOk="0" h="120000" w="120000">
                  <a:moveTo>
                    <a:pt x="11561" y="87966"/>
                  </a:moveTo>
                  <a:cubicBezTo>
                    <a:pt x="2017" y="71436"/>
                    <a:pt x="1562" y="51181"/>
                    <a:pt x="10353" y="34238"/>
                  </a:cubicBezTo>
                  <a:cubicBezTo>
                    <a:pt x="19144" y="17296"/>
                    <a:pt x="35968" y="6007"/>
                    <a:pt x="54979" y="4293"/>
                  </a:cubicBezTo>
                  <a:lnTo>
                    <a:pt x="54979" y="239"/>
                  </a:lnTo>
                  <a:lnTo>
                    <a:pt x="60009" y="7118"/>
                  </a:lnTo>
                  <a:lnTo>
                    <a:pt x="54977" y="14476"/>
                  </a:lnTo>
                  <a:lnTo>
                    <a:pt x="54978" y="10423"/>
                  </a:lnTo>
                  <a:cubicBezTo>
                    <a:pt x="38157" y="12127"/>
                    <a:pt x="23347" y="22244"/>
                    <a:pt x="15643" y="37294"/>
                  </a:cubicBezTo>
                  <a:cubicBezTo>
                    <a:pt x="7939" y="52344"/>
                    <a:pt x="8392" y="70273"/>
                    <a:pt x="16845" y="84915"/>
                  </a:cubicBezTo>
                  <a:close/>
                </a:path>
              </a:pathLst>
            </a:custGeom>
            <a:solidFill>
              <a:srgbClr val="8AC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Google Shape;147;p18"/>
          <p:cNvSpPr txBox="1"/>
          <p:nvPr>
            <p:ph idx="2" type="body"/>
          </p:nvPr>
        </p:nvSpPr>
        <p:spPr>
          <a:xfrm>
            <a:off x="6958508" y="332656"/>
            <a:ext cx="5040559" cy="3456384"/>
          </a:xfrm>
          <a:prstGeom prst="rect">
            <a:avLst/>
          </a:prstGeom>
          <a:solidFill>
            <a:srgbClr val="75D0D3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fr-FR" sz="2800">
                <a:solidFill>
                  <a:schemeClr val="dk1"/>
                </a:solidFill>
              </a:rPr>
              <a:t>Sur un cycle de 8 semaines il est possible de faire …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FR" sz="2000">
                <a:solidFill>
                  <a:schemeClr val="dk1"/>
                </a:solidFill>
              </a:rPr>
              <a:t>Séance 1: évaluation diagnostique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FR" sz="2000">
                <a:solidFill>
                  <a:schemeClr val="dk1"/>
                </a:solidFill>
              </a:rPr>
              <a:t>Séance 2 à 7 : travail sur la propulsion associé à une évaluation formatrice… donc en direct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FR" sz="2000">
                <a:solidFill>
                  <a:schemeClr val="dk1"/>
                </a:solidFill>
              </a:rPr>
              <a:t>Séance 8 : Evaluation de la compétence attendue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48" name="Google Shape;148;p18"/>
          <p:cNvSpPr txBox="1"/>
          <p:nvPr>
            <p:ph type="title"/>
          </p:nvPr>
        </p:nvSpPr>
        <p:spPr>
          <a:xfrm>
            <a:off x="1585665" y="332656"/>
            <a:ext cx="5207496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fr-FR"/>
              <a:t>Nager vite : 2</a:t>
            </a:r>
            <a:r>
              <a:rPr baseline="30000" lang="fr-FR"/>
              <a:t>ème</a:t>
            </a:r>
            <a:r>
              <a:rPr lang="fr-FR"/>
              <a:t> choix</a:t>
            </a:r>
            <a:endParaRPr/>
          </a:p>
        </p:txBody>
      </p:sp>
      <p:sp>
        <p:nvSpPr>
          <p:cNvPr id="149" name="Google Shape;149;p18"/>
          <p:cNvSpPr txBox="1"/>
          <p:nvPr/>
        </p:nvSpPr>
        <p:spPr>
          <a:xfrm>
            <a:off x="6944759" y="4077072"/>
            <a:ext cx="5040559" cy="2520280"/>
          </a:xfrm>
          <a:prstGeom prst="rect">
            <a:avLst/>
          </a:prstGeom>
          <a:solidFill>
            <a:srgbClr val="71D19F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Avantage…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On cible une transformation prioritaire donc on donne du temps pour la construire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Cette transformation prioritaire a une incidence sur les autres thèmes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</a:pP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L’évaluation en direct permet la différenciation tout en préservant la culture commune.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type="title"/>
          </p:nvPr>
        </p:nvSpPr>
        <p:spPr>
          <a:xfrm>
            <a:off x="1903413" y="381000"/>
            <a:ext cx="9524999" cy="887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fr-FR" sz="2800">
                <a:latin typeface="Calibri"/>
                <a:ea typeface="Calibri"/>
                <a:cs typeface="Calibri"/>
                <a:sym typeface="Calibri"/>
              </a:rPr>
              <a:t>Créer la situation scolaire susceptible de reveler la compétence visée… quels principes nous organisent collectivement?</a:t>
            </a:r>
            <a:endParaRPr/>
          </a:p>
        </p:txBody>
      </p:sp>
      <p:grpSp>
        <p:nvGrpSpPr>
          <p:cNvPr id="155" name="Google Shape;155;p19"/>
          <p:cNvGrpSpPr/>
          <p:nvPr/>
        </p:nvGrpSpPr>
        <p:grpSpPr>
          <a:xfrm>
            <a:off x="2013713" y="1702794"/>
            <a:ext cx="9534077" cy="4767038"/>
            <a:chOff x="383797" y="1986"/>
            <a:chExt cx="9534077" cy="4767038"/>
          </a:xfrm>
        </p:grpSpPr>
        <p:sp>
          <p:nvSpPr>
            <p:cNvPr id="156" name="Google Shape;156;p19"/>
            <p:cNvSpPr/>
            <p:nvPr/>
          </p:nvSpPr>
          <p:spPr>
            <a:xfrm>
              <a:off x="383797" y="1986"/>
              <a:ext cx="1833476" cy="1100085"/>
            </a:xfrm>
            <a:prstGeom prst="roundRect">
              <a:avLst>
                <a:gd fmla="val 10000" name="adj"/>
              </a:avLst>
            </a:prstGeom>
            <a:solidFill>
              <a:srgbClr val="8DB31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9"/>
            <p:cNvSpPr txBox="1"/>
            <p:nvPr/>
          </p:nvSpPr>
          <p:spPr>
            <a:xfrm>
              <a:off x="416017" y="34206"/>
              <a:ext cx="1769036" cy="1035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1" lang="fr-F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 pas aseptiser les pratiques. </a:t>
              </a:r>
              <a:r>
                <a:rPr b="1" lang="fr-FR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Utiliser "le sens" des APS pour construire les situations est impératif. 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2378619" y="324678"/>
              <a:ext cx="388696" cy="45470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4D5A8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9"/>
            <p:cNvSpPr txBox="1"/>
            <p:nvPr/>
          </p:nvSpPr>
          <p:spPr>
            <a:xfrm>
              <a:off x="2378619" y="415618"/>
              <a:ext cx="272087" cy="272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2950664" y="1986"/>
              <a:ext cx="1833476" cy="1100085"/>
            </a:xfrm>
            <a:prstGeom prst="roundRect">
              <a:avLst>
                <a:gd fmla="val 10000" name="adj"/>
              </a:avLst>
            </a:prstGeom>
            <a:solidFill>
              <a:srgbClr val="8DB31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9"/>
            <p:cNvSpPr txBox="1"/>
            <p:nvPr/>
          </p:nvSpPr>
          <p:spPr>
            <a:xfrm>
              <a:off x="2982884" y="34206"/>
              <a:ext cx="1769036" cy="1035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None/>
              </a:pPr>
              <a:r>
                <a:rPr b="0" lang="fr-FR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Traiter l’APS pour en dégager des </a:t>
              </a:r>
              <a:r>
                <a:rPr b="1" lang="fr-F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indicateurs simples et concrets</a:t>
              </a:r>
              <a:r>
                <a:rPr b="1" lang="fr-FR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4945486" y="324678"/>
              <a:ext cx="388696" cy="45470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4D5A8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9"/>
            <p:cNvSpPr txBox="1"/>
            <p:nvPr/>
          </p:nvSpPr>
          <p:spPr>
            <a:xfrm>
              <a:off x="4945486" y="415618"/>
              <a:ext cx="272087" cy="272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5517531" y="1986"/>
              <a:ext cx="1833476" cy="1100085"/>
            </a:xfrm>
            <a:prstGeom prst="roundRect">
              <a:avLst>
                <a:gd fmla="val 10000" name="adj"/>
              </a:avLst>
            </a:prstGeom>
            <a:solidFill>
              <a:srgbClr val="8DB31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9"/>
            <p:cNvSpPr txBox="1"/>
            <p:nvPr/>
          </p:nvSpPr>
          <p:spPr>
            <a:xfrm>
              <a:off x="5549751" y="34206"/>
              <a:ext cx="1769036" cy="1035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None/>
              </a:pPr>
              <a:r>
                <a:rPr b="1" lang="fr-FR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Inscrire l’apprentissage le plus près possible de la </a:t>
              </a:r>
              <a:r>
                <a:rPr b="1" lang="fr-F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situation emblématique de la compétence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7512353" y="324678"/>
              <a:ext cx="388696" cy="45470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4D5A8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9"/>
            <p:cNvSpPr txBox="1"/>
            <p:nvPr/>
          </p:nvSpPr>
          <p:spPr>
            <a:xfrm>
              <a:off x="7512353" y="415618"/>
              <a:ext cx="272087" cy="272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8084398" y="1986"/>
              <a:ext cx="1833476" cy="1100085"/>
            </a:xfrm>
            <a:prstGeom prst="roundRect">
              <a:avLst>
                <a:gd fmla="val 10000" name="adj"/>
              </a:avLst>
            </a:prstGeom>
            <a:solidFill>
              <a:srgbClr val="8DB31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9"/>
            <p:cNvSpPr txBox="1"/>
            <p:nvPr/>
          </p:nvSpPr>
          <p:spPr>
            <a:xfrm>
              <a:off x="8116618" y="34206"/>
              <a:ext cx="1769036" cy="1035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1" lang="fr-F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Recherche de permanence , de continuité </a:t>
              </a:r>
              <a:r>
                <a:rPr b="1" lang="fr-FR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dans le travail. Ritualiser la pratique . Il faut leur construire de la mémoire.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9"/>
            <p:cNvSpPr/>
            <p:nvPr/>
          </p:nvSpPr>
          <p:spPr>
            <a:xfrm rot="5400000">
              <a:off x="8806787" y="1230415"/>
              <a:ext cx="388696" cy="45470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4D5A8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9"/>
            <p:cNvSpPr txBox="1"/>
            <p:nvPr/>
          </p:nvSpPr>
          <p:spPr>
            <a:xfrm>
              <a:off x="8864725" y="1263418"/>
              <a:ext cx="272822" cy="272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8084398" y="1835463"/>
              <a:ext cx="1833476" cy="1100085"/>
            </a:xfrm>
            <a:prstGeom prst="roundRect">
              <a:avLst>
                <a:gd fmla="val 10000" name="adj"/>
              </a:avLst>
            </a:prstGeom>
            <a:solidFill>
              <a:srgbClr val="8DB31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9"/>
            <p:cNvSpPr txBox="1"/>
            <p:nvPr/>
          </p:nvSpPr>
          <p:spPr>
            <a:xfrm>
              <a:off x="8116618" y="1867683"/>
              <a:ext cx="1769036" cy="1035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1" lang="fr-F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L’élève doit se situer en permanence</a:t>
              </a:r>
              <a:r>
                <a:rPr b="1" lang="fr-FR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il doit connaître le résultat  de son action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9"/>
            <p:cNvSpPr/>
            <p:nvPr/>
          </p:nvSpPr>
          <p:spPr>
            <a:xfrm rot="10800000">
              <a:off x="7534355" y="2158154"/>
              <a:ext cx="388696" cy="45470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4D5A8"/>
            </a:solidFill>
            <a:ln>
              <a:noFill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9"/>
            <p:cNvSpPr txBox="1"/>
            <p:nvPr/>
          </p:nvSpPr>
          <p:spPr>
            <a:xfrm>
              <a:off x="7650964" y="2249094"/>
              <a:ext cx="272087" cy="272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5517531" y="1835463"/>
              <a:ext cx="1833476" cy="1100085"/>
            </a:xfrm>
            <a:prstGeom prst="roundRect">
              <a:avLst>
                <a:gd fmla="val 10000" name="adj"/>
              </a:avLst>
            </a:prstGeom>
            <a:solidFill>
              <a:srgbClr val="8DB31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9"/>
            <p:cNvSpPr txBox="1"/>
            <p:nvPr/>
          </p:nvSpPr>
          <p:spPr>
            <a:xfrm>
              <a:off x="5549751" y="1867683"/>
              <a:ext cx="1769036" cy="1035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None/>
              </a:pPr>
              <a:r>
                <a:rPr b="0" lang="fr-FR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Développer chez l’élève une </a:t>
              </a:r>
              <a:r>
                <a:rPr b="1" lang="fr-F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activité de recherche</a:t>
              </a:r>
              <a:endParaRPr b="1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9"/>
            <p:cNvSpPr/>
            <p:nvPr/>
          </p:nvSpPr>
          <p:spPr>
            <a:xfrm rot="10800000">
              <a:off x="4967488" y="2158154"/>
              <a:ext cx="388696" cy="45470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4D5A8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9"/>
            <p:cNvSpPr txBox="1"/>
            <p:nvPr/>
          </p:nvSpPr>
          <p:spPr>
            <a:xfrm>
              <a:off x="5084097" y="2249094"/>
              <a:ext cx="272087" cy="272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0" name="Google Shape;180;p19"/>
            <p:cNvSpPr/>
            <p:nvPr/>
          </p:nvSpPr>
          <p:spPr>
            <a:xfrm>
              <a:off x="2950664" y="1835463"/>
              <a:ext cx="1833476" cy="1100085"/>
            </a:xfrm>
            <a:prstGeom prst="roundRect">
              <a:avLst>
                <a:gd fmla="val 10000" name="adj"/>
              </a:avLst>
            </a:prstGeom>
            <a:solidFill>
              <a:srgbClr val="8DB31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9"/>
            <p:cNvSpPr txBox="1"/>
            <p:nvPr/>
          </p:nvSpPr>
          <p:spPr>
            <a:xfrm>
              <a:off x="2982884" y="1867683"/>
              <a:ext cx="1769036" cy="1035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1" lang="fr-F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 progrès est le moteur de l’activité </a:t>
              </a:r>
              <a:r>
                <a:rPr b="1" lang="fr-FR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; il faut les féliciter.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9"/>
            <p:cNvSpPr/>
            <p:nvPr/>
          </p:nvSpPr>
          <p:spPr>
            <a:xfrm rot="10800000">
              <a:off x="2400621" y="2158154"/>
              <a:ext cx="388696" cy="45470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4D5A8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9"/>
            <p:cNvSpPr txBox="1"/>
            <p:nvPr/>
          </p:nvSpPr>
          <p:spPr>
            <a:xfrm>
              <a:off x="2517230" y="2249094"/>
              <a:ext cx="272087" cy="272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383797" y="1835463"/>
              <a:ext cx="1833476" cy="1100085"/>
            </a:xfrm>
            <a:prstGeom prst="roundRect">
              <a:avLst>
                <a:gd fmla="val 10000" name="adj"/>
              </a:avLst>
            </a:prstGeom>
            <a:solidFill>
              <a:srgbClr val="8DB31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9"/>
            <p:cNvSpPr txBox="1"/>
            <p:nvPr/>
          </p:nvSpPr>
          <p:spPr>
            <a:xfrm>
              <a:off x="416017" y="1867683"/>
              <a:ext cx="1769036" cy="1035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1" lang="fr-F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Chacun doit pouvoir agir à son niveau </a:t>
              </a:r>
              <a:r>
                <a:rPr b="1" lang="fr-FR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mais dans le même but que les autres. Il faut différencier le travail, voire l’individualiser.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9"/>
            <p:cNvSpPr/>
            <p:nvPr/>
          </p:nvSpPr>
          <p:spPr>
            <a:xfrm rot="5400000">
              <a:off x="1106187" y="3063892"/>
              <a:ext cx="388696" cy="45470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4D5A8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9"/>
            <p:cNvSpPr txBox="1"/>
            <p:nvPr/>
          </p:nvSpPr>
          <p:spPr>
            <a:xfrm>
              <a:off x="1164125" y="3096895"/>
              <a:ext cx="272822" cy="272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383797" y="3668939"/>
              <a:ext cx="1833476" cy="1100085"/>
            </a:xfrm>
            <a:prstGeom prst="roundRect">
              <a:avLst>
                <a:gd fmla="val 10000" name="adj"/>
              </a:avLst>
            </a:prstGeom>
            <a:solidFill>
              <a:srgbClr val="8DB31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9"/>
            <p:cNvSpPr txBox="1"/>
            <p:nvPr/>
          </p:nvSpPr>
          <p:spPr>
            <a:xfrm>
              <a:off x="416017" y="3701159"/>
              <a:ext cx="1769036" cy="1035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1" lang="fr-F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Chacun </a:t>
              </a:r>
              <a:r>
                <a:rPr b="1" lang="fr-FR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doit pouvoir </a:t>
              </a:r>
              <a:r>
                <a:rPr b="1" lang="fr-F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avoir une réussite possible </a:t>
              </a:r>
              <a:r>
                <a:rPr b="1" lang="fr-FR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dans la séance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2378619" y="3991631"/>
              <a:ext cx="388696" cy="45470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4D5A8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9"/>
            <p:cNvSpPr txBox="1"/>
            <p:nvPr/>
          </p:nvSpPr>
          <p:spPr>
            <a:xfrm>
              <a:off x="2378619" y="4082571"/>
              <a:ext cx="272087" cy="272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2950664" y="3668939"/>
              <a:ext cx="1833476" cy="1100085"/>
            </a:xfrm>
            <a:prstGeom prst="roundRect">
              <a:avLst>
                <a:gd fmla="val 10000" name="adj"/>
              </a:avLst>
            </a:prstGeom>
            <a:solidFill>
              <a:srgbClr val="8DB31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9"/>
            <p:cNvSpPr txBox="1"/>
            <p:nvPr/>
          </p:nvSpPr>
          <p:spPr>
            <a:xfrm>
              <a:off x="2982884" y="3701159"/>
              <a:ext cx="1769036" cy="1035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None/>
              </a:pPr>
              <a:r>
                <a:rPr b="1" lang="fr-FR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 situation doit avoir un </a:t>
              </a:r>
              <a:r>
                <a:rPr b="1" lang="fr-F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« spectre large » </a:t>
              </a:r>
              <a:r>
                <a:rPr b="1" lang="fr-FR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pour permettre à tous de fonctionner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4945486" y="3991631"/>
              <a:ext cx="388696" cy="45470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4D5A8"/>
            </a:solidFill>
            <a:ln>
              <a:noFill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9"/>
            <p:cNvSpPr txBox="1"/>
            <p:nvPr/>
          </p:nvSpPr>
          <p:spPr>
            <a:xfrm>
              <a:off x="4945486" y="4082571"/>
              <a:ext cx="272087" cy="272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5517531" y="3668939"/>
              <a:ext cx="1833476" cy="1100085"/>
            </a:xfrm>
            <a:prstGeom prst="roundRect">
              <a:avLst>
                <a:gd fmla="val 10000" name="adj"/>
              </a:avLst>
            </a:prstGeom>
            <a:solidFill>
              <a:srgbClr val="8DB31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9"/>
            <p:cNvSpPr txBox="1"/>
            <p:nvPr/>
          </p:nvSpPr>
          <p:spPr>
            <a:xfrm>
              <a:off x="5549751" y="3701159"/>
              <a:ext cx="1769036" cy="1035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b="1" lang="fr-FR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 nombreux rôles peuvent se tenir, les interactions sociales sont permanentes.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None/>
              </a:pPr>
              <a:r>
                <a:rPr b="1" lang="fr-FR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L’EPS est un lieu communication privilégié</a:t>
              </a:r>
              <a:r>
                <a:rPr b="1" lang="fr-FR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7512353" y="3991631"/>
              <a:ext cx="388696" cy="45470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C4D5A8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9"/>
            <p:cNvSpPr txBox="1"/>
            <p:nvPr/>
          </p:nvSpPr>
          <p:spPr>
            <a:xfrm>
              <a:off x="7512353" y="4082571"/>
              <a:ext cx="272087" cy="272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8084398" y="3668939"/>
              <a:ext cx="1833476" cy="1100085"/>
            </a:xfrm>
            <a:prstGeom prst="roundRect">
              <a:avLst>
                <a:gd fmla="val 10000" name="adj"/>
              </a:avLst>
            </a:prstGeom>
            <a:solidFill>
              <a:srgbClr val="8DB31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9"/>
            <p:cNvSpPr txBox="1"/>
            <p:nvPr/>
          </p:nvSpPr>
          <p:spPr>
            <a:xfrm>
              <a:off x="8116618" y="3701159"/>
              <a:ext cx="1769036" cy="1035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1" lang="fr-F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 notation est transparente, elle est en direct. </a:t>
              </a:r>
              <a:r>
                <a:rPr b="1" lang="fr-FR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Elle finalise les apprentissages.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"/>
          <p:cNvSpPr txBox="1"/>
          <p:nvPr/>
        </p:nvSpPr>
        <p:spPr>
          <a:xfrm>
            <a:off x="1485900" y="332657"/>
            <a:ext cx="10369152" cy="10081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fr-F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 situation emblématique qui traverse le cycle…</a:t>
            </a:r>
            <a:endParaRPr/>
          </a:p>
        </p:txBody>
      </p:sp>
      <p:grpSp>
        <p:nvGrpSpPr>
          <p:cNvPr id="208" name="Google Shape;208;p20"/>
          <p:cNvGrpSpPr/>
          <p:nvPr/>
        </p:nvGrpSpPr>
        <p:grpSpPr>
          <a:xfrm>
            <a:off x="3120698" y="1873413"/>
            <a:ext cx="6146265" cy="4404223"/>
            <a:chOff x="1778814" y="172604"/>
            <a:chExt cx="6146265" cy="4404223"/>
          </a:xfrm>
        </p:grpSpPr>
        <p:sp>
          <p:nvSpPr>
            <p:cNvPr id="209" name="Google Shape;209;p20"/>
            <p:cNvSpPr/>
            <p:nvPr/>
          </p:nvSpPr>
          <p:spPr>
            <a:xfrm>
              <a:off x="3516440" y="878843"/>
              <a:ext cx="2578479" cy="2578923"/>
            </a:xfrm>
            <a:prstGeom prst="ellipse">
              <a:avLst/>
            </a:prstGeom>
            <a:gradFill>
              <a:gsLst>
                <a:gs pos="0">
                  <a:srgbClr val="52A8AA"/>
                </a:gs>
                <a:gs pos="50000">
                  <a:srgbClr val="29A1A4"/>
                </a:gs>
                <a:gs pos="100000">
                  <a:srgbClr val="1F929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0"/>
            <p:cNvSpPr txBox="1"/>
            <p:nvPr/>
          </p:nvSpPr>
          <p:spPr>
            <a:xfrm>
              <a:off x="3894050" y="1256518"/>
              <a:ext cx="1823259" cy="1823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fr-F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Nager sur une distance courte </a:t>
              </a:r>
              <a:r>
                <a:rPr b="1" lang="fr-F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 plus vite possible </a:t>
              </a:r>
              <a:r>
                <a:rPr lang="fr-F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 utilisant le </a:t>
              </a:r>
              <a:r>
                <a:rPr b="1" lang="fr-F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moins de coups de bras possible</a:t>
              </a:r>
              <a:r>
                <a:rPr lang="fr-F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/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4860540" y="3384375"/>
              <a:ext cx="207865" cy="207843"/>
            </a:xfrm>
            <a:prstGeom prst="ellipse">
              <a:avLst/>
            </a:prstGeom>
            <a:gradFill>
              <a:gsLst>
                <a:gs pos="0">
                  <a:srgbClr val="52A8AA"/>
                </a:gs>
                <a:gs pos="50000">
                  <a:srgbClr val="29A1A4"/>
                </a:gs>
                <a:gs pos="100000">
                  <a:srgbClr val="1F929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6228692" y="2088232"/>
              <a:ext cx="207865" cy="207843"/>
            </a:xfrm>
            <a:prstGeom prst="ellipse">
              <a:avLst/>
            </a:prstGeom>
            <a:gradFill>
              <a:gsLst>
                <a:gs pos="0">
                  <a:srgbClr val="52A8AA"/>
                </a:gs>
                <a:gs pos="50000">
                  <a:srgbClr val="29A1A4"/>
                </a:gs>
                <a:gs pos="100000">
                  <a:srgbClr val="1F929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5149931" y="3528392"/>
              <a:ext cx="286674" cy="287110"/>
            </a:xfrm>
            <a:prstGeom prst="ellipse">
              <a:avLst/>
            </a:prstGeom>
            <a:gradFill>
              <a:gsLst>
                <a:gs pos="0">
                  <a:srgbClr val="52A8AA"/>
                </a:gs>
                <a:gs pos="50000">
                  <a:srgbClr val="29A1A4"/>
                </a:gs>
                <a:gs pos="100000">
                  <a:srgbClr val="1F929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5724637" y="792086"/>
              <a:ext cx="207865" cy="207843"/>
            </a:xfrm>
            <a:prstGeom prst="ellipse">
              <a:avLst/>
            </a:prstGeom>
            <a:gradFill>
              <a:gsLst>
                <a:gs pos="0">
                  <a:srgbClr val="52A8AA"/>
                </a:gs>
                <a:gs pos="50000">
                  <a:srgbClr val="29A1A4"/>
                </a:gs>
                <a:gs pos="100000">
                  <a:srgbClr val="1F929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3564396" y="1403201"/>
              <a:ext cx="207865" cy="207843"/>
            </a:xfrm>
            <a:prstGeom prst="ellipse">
              <a:avLst/>
            </a:prstGeom>
            <a:gradFill>
              <a:gsLst>
                <a:gs pos="0">
                  <a:srgbClr val="52A8AA"/>
                </a:gs>
                <a:gs pos="50000">
                  <a:srgbClr val="29A1A4"/>
                </a:gs>
                <a:gs pos="100000">
                  <a:srgbClr val="1F929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1808186" y="1061990"/>
              <a:ext cx="1048317" cy="1048436"/>
            </a:xfrm>
            <a:prstGeom prst="ellipse">
              <a:avLst/>
            </a:prstGeom>
            <a:gradFill>
              <a:gsLst>
                <a:gs pos="0">
                  <a:srgbClr val="52A8AA"/>
                </a:gs>
                <a:gs pos="50000">
                  <a:srgbClr val="29A1A4"/>
                </a:gs>
                <a:gs pos="100000">
                  <a:srgbClr val="1F929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0"/>
            <p:cNvSpPr txBox="1"/>
            <p:nvPr/>
          </p:nvSpPr>
          <p:spPr>
            <a:xfrm>
              <a:off x="1961708" y="1215530"/>
              <a:ext cx="741273" cy="7413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b="1" lang="fr-FR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 SENS de l’activité est préservé</a:t>
              </a:r>
              <a:endParaRPr/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2844316" y="1080120"/>
              <a:ext cx="286674" cy="28711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2809276" y="2699666"/>
              <a:ext cx="518340" cy="518457"/>
            </a:xfrm>
            <a:prstGeom prst="ellipse">
              <a:avLst/>
            </a:prstGeom>
            <a:gradFill>
              <a:gsLst>
                <a:gs pos="0">
                  <a:srgbClr val="52A8AA"/>
                </a:gs>
                <a:gs pos="50000">
                  <a:srgbClr val="29A1A4"/>
                </a:gs>
                <a:gs pos="100000">
                  <a:srgbClr val="1F929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1778814" y="2808308"/>
              <a:ext cx="1048317" cy="1048436"/>
            </a:xfrm>
            <a:prstGeom prst="ellipse">
              <a:avLst/>
            </a:prstGeom>
            <a:gradFill>
              <a:gsLst>
                <a:gs pos="0">
                  <a:srgbClr val="52A8AA"/>
                </a:gs>
                <a:gs pos="50000">
                  <a:srgbClr val="29A1A4"/>
                </a:gs>
                <a:gs pos="100000">
                  <a:srgbClr val="1F929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0"/>
            <p:cNvSpPr txBox="1"/>
            <p:nvPr/>
          </p:nvSpPr>
          <p:spPr>
            <a:xfrm>
              <a:off x="1932336" y="2961848"/>
              <a:ext cx="741273" cy="7413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b="1" lang="fr-FR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Chacun doit pouvoir agir à son niveau </a:t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6516724" y="2160238"/>
              <a:ext cx="286674" cy="287110"/>
            </a:xfrm>
            <a:prstGeom prst="ellipse">
              <a:avLst/>
            </a:prstGeom>
            <a:gradFill>
              <a:gsLst>
                <a:gs pos="0">
                  <a:srgbClr val="52A8AA"/>
                </a:gs>
                <a:gs pos="50000">
                  <a:srgbClr val="29A1A4"/>
                </a:gs>
                <a:gs pos="100000">
                  <a:srgbClr val="1F929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3420381" y="2592287"/>
              <a:ext cx="207865" cy="207843"/>
            </a:xfrm>
            <a:prstGeom prst="ellipse">
              <a:avLst/>
            </a:prstGeom>
            <a:gradFill>
              <a:gsLst>
                <a:gs pos="0">
                  <a:srgbClr val="52A8AA"/>
                </a:gs>
                <a:gs pos="50000">
                  <a:srgbClr val="29A1A4"/>
                </a:gs>
                <a:gs pos="100000">
                  <a:srgbClr val="1F929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3780421" y="3312368"/>
              <a:ext cx="207865" cy="207843"/>
            </a:xfrm>
            <a:prstGeom prst="ellipse">
              <a:avLst/>
            </a:prstGeom>
            <a:gradFill>
              <a:gsLst>
                <a:gs pos="0">
                  <a:srgbClr val="52A8AA"/>
                </a:gs>
                <a:gs pos="50000">
                  <a:srgbClr val="29A1A4"/>
                </a:gs>
                <a:gs pos="100000">
                  <a:srgbClr val="1F929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6876762" y="1944210"/>
              <a:ext cx="1048317" cy="1048436"/>
            </a:xfrm>
            <a:prstGeom prst="ellipse">
              <a:avLst/>
            </a:prstGeom>
            <a:gradFill>
              <a:gsLst>
                <a:gs pos="0">
                  <a:srgbClr val="52A8AA"/>
                </a:gs>
                <a:gs pos="50000">
                  <a:srgbClr val="29A1A4"/>
                </a:gs>
                <a:gs pos="100000">
                  <a:srgbClr val="1F929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0"/>
            <p:cNvSpPr txBox="1"/>
            <p:nvPr/>
          </p:nvSpPr>
          <p:spPr>
            <a:xfrm>
              <a:off x="7030284" y="2097750"/>
              <a:ext cx="741273" cy="7413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b="1" lang="fr-FR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Continuité, rituel…</a:t>
              </a: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5940659" y="2160238"/>
              <a:ext cx="207865" cy="207843"/>
            </a:xfrm>
            <a:prstGeom prst="ellipse">
              <a:avLst/>
            </a:prstGeom>
            <a:gradFill>
              <a:gsLst>
                <a:gs pos="0">
                  <a:srgbClr val="52A8AA"/>
                </a:gs>
                <a:gs pos="50000">
                  <a:srgbClr val="29A1A4"/>
                </a:gs>
                <a:gs pos="100000">
                  <a:srgbClr val="1F929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5401882" y="3528391"/>
              <a:ext cx="1048317" cy="1048436"/>
            </a:xfrm>
            <a:prstGeom prst="ellipse">
              <a:avLst/>
            </a:prstGeom>
            <a:gradFill>
              <a:gsLst>
                <a:gs pos="0">
                  <a:srgbClr val="52A8AA"/>
                </a:gs>
                <a:gs pos="50000">
                  <a:srgbClr val="29A1A4"/>
                </a:gs>
                <a:gs pos="100000">
                  <a:srgbClr val="1F929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0"/>
            <p:cNvSpPr txBox="1"/>
            <p:nvPr/>
          </p:nvSpPr>
          <p:spPr>
            <a:xfrm>
              <a:off x="5555404" y="3681931"/>
              <a:ext cx="741273" cy="7413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b="1" lang="fr-FR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Deux observables</a:t>
              </a:r>
              <a:endParaRPr/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3990342" y="2981693"/>
              <a:ext cx="207865" cy="207843"/>
            </a:xfrm>
            <a:prstGeom prst="ellipse">
              <a:avLst/>
            </a:prstGeom>
            <a:gradFill>
              <a:gsLst>
                <a:gs pos="0">
                  <a:srgbClr val="52A8AA"/>
                </a:gs>
                <a:gs pos="50000">
                  <a:srgbClr val="29A1A4"/>
                </a:gs>
                <a:gs pos="100000">
                  <a:srgbClr val="1F929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6588736" y="172604"/>
              <a:ext cx="1048317" cy="1048436"/>
            </a:xfrm>
            <a:prstGeom prst="ellipse">
              <a:avLst/>
            </a:prstGeom>
            <a:gradFill>
              <a:gsLst>
                <a:gs pos="0">
                  <a:srgbClr val="52A8AA"/>
                </a:gs>
                <a:gs pos="50000">
                  <a:srgbClr val="29A1A4"/>
                </a:gs>
                <a:gs pos="100000">
                  <a:srgbClr val="1F929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0"/>
            <p:cNvSpPr txBox="1"/>
            <p:nvPr/>
          </p:nvSpPr>
          <p:spPr>
            <a:xfrm>
              <a:off x="6742258" y="326144"/>
              <a:ext cx="741273" cy="7413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b="1" lang="fr-FR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Simple à comprendre</a:t>
              </a:r>
              <a:endParaRPr/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3276363" y="1202358"/>
              <a:ext cx="207865" cy="207843"/>
            </a:xfrm>
            <a:prstGeom prst="ellipse">
              <a:avLst/>
            </a:prstGeom>
            <a:gradFill>
              <a:gsLst>
                <a:gs pos="0">
                  <a:srgbClr val="52A8AA"/>
                </a:gs>
                <a:gs pos="50000">
                  <a:srgbClr val="29A1A4"/>
                </a:gs>
                <a:gs pos="100000">
                  <a:srgbClr val="1F929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5580620" y="1092332"/>
              <a:ext cx="207865" cy="207843"/>
            </a:xfrm>
            <a:prstGeom prst="ellipse">
              <a:avLst/>
            </a:prstGeom>
            <a:gradFill>
              <a:gsLst>
                <a:gs pos="0">
                  <a:srgbClr val="52A8AA"/>
                </a:gs>
                <a:gs pos="50000">
                  <a:srgbClr val="29A1A4"/>
                </a:gs>
                <a:gs pos="100000">
                  <a:srgbClr val="1F929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" name="Google Shape;235;p20"/>
          <p:cNvGrpSpPr/>
          <p:nvPr/>
        </p:nvGrpSpPr>
        <p:grpSpPr>
          <a:xfrm>
            <a:off x="4726260" y="5260885"/>
            <a:ext cx="1048317" cy="1048436"/>
            <a:chOff x="1844190" y="1061990"/>
            <a:chExt cx="1048317" cy="1048436"/>
          </a:xfrm>
        </p:grpSpPr>
        <p:sp>
          <p:nvSpPr>
            <p:cNvPr id="236" name="Google Shape;236;p20"/>
            <p:cNvSpPr/>
            <p:nvPr/>
          </p:nvSpPr>
          <p:spPr>
            <a:xfrm>
              <a:off x="1844190" y="1061990"/>
              <a:ext cx="1048317" cy="1048436"/>
            </a:xfrm>
            <a:prstGeom prst="ellipse">
              <a:avLst/>
            </a:prstGeom>
            <a:gradFill>
              <a:gsLst>
                <a:gs pos="0">
                  <a:srgbClr val="52A8AA"/>
                </a:gs>
                <a:gs pos="50000">
                  <a:srgbClr val="29A1A4"/>
                </a:gs>
                <a:gs pos="100000">
                  <a:srgbClr val="1F929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1997712" y="1215530"/>
              <a:ext cx="741273" cy="7413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FR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Elève acteur de sa formation et de celle des autres</a:t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p20"/>
          <p:cNvSpPr/>
          <p:nvPr/>
        </p:nvSpPr>
        <p:spPr>
          <a:xfrm>
            <a:off x="7390556" y="2204864"/>
            <a:ext cx="286674" cy="28711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"/>
          <p:cNvSpPr txBox="1"/>
          <p:nvPr>
            <p:ph type="title"/>
          </p:nvPr>
        </p:nvSpPr>
        <p:spPr>
          <a:xfrm>
            <a:off x="1978023" y="381000"/>
            <a:ext cx="9144002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Une situation emblématique toujours associé à un outil d’évaluation en direct….</a:t>
            </a:r>
            <a:endParaRPr/>
          </a:p>
        </p:txBody>
      </p:sp>
      <p:sp>
        <p:nvSpPr>
          <p:cNvPr id="245" name="Google Shape;245;p21"/>
          <p:cNvSpPr txBox="1"/>
          <p:nvPr/>
        </p:nvSpPr>
        <p:spPr>
          <a:xfrm>
            <a:off x="9118748" y="2060848"/>
            <a:ext cx="2808312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élèves sont en binôme : un nageur un observateur,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nageur réalise dix essais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L’observateur chronomètre et compte le nombre de coups de bras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L’observateur relève les données sur le tableau à double entrée</a:t>
            </a:r>
            <a:endParaRPr/>
          </a:p>
        </p:txBody>
      </p:sp>
      <p:pic>
        <p:nvPicPr>
          <p:cNvPr id="246" name="Google Shape;24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6020" y="1599209"/>
            <a:ext cx="5994958" cy="507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ceanWaves_16x9">
  <a:themeElements>
    <a:clrScheme name="Ocean Waves">
      <a:dk1>
        <a:srgbClr val="000000"/>
      </a:dk1>
      <a:lt1>
        <a:srgbClr val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cean Waves">
      <a:dk1>
        <a:srgbClr val="000000"/>
      </a:dk1>
      <a:lt1>
        <a:srgbClr val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